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7" r:id="rId3"/>
    <p:sldId id="258" r:id="rId4"/>
    <p:sldId id="259" r:id="rId5"/>
    <p:sldId id="260" r:id="rId6"/>
    <p:sldId id="261" r:id="rId7"/>
    <p:sldId id="262" r:id="rId8"/>
    <p:sldId id="263" r:id="rId9"/>
    <p:sldId id="264"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FB74BF94-E973-42FA-B209-13A01ACDF76A}" type="datetimeFigureOut">
              <a:rPr lang="en-US" smtClean="0"/>
              <a:t>3/26/2020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9A4D5DF-E671-4764-BC72-CD71E20FFB75}" type="slidenum">
              <a:rPr lang="en-US" smtClean="0"/>
              <a:t>‹#›</a:t>
            </a:fld>
            <a:endParaRPr lang="en-US"/>
          </a:p>
        </p:txBody>
      </p:sp>
    </p:spTree>
    <p:extLst>
      <p:ext uri="{BB962C8B-B14F-4D97-AF65-F5344CB8AC3E}">
        <p14:creationId xmlns:p14="http://schemas.microsoft.com/office/powerpoint/2010/main" val="763551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B74BF94-E973-42FA-B209-13A01ACDF76A}" type="datetimeFigureOut">
              <a:rPr lang="en-US" smtClean="0"/>
              <a:t>3/26/2020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9A4D5DF-E671-4764-BC72-CD71E20FFB75}" type="slidenum">
              <a:rPr lang="en-US" smtClean="0"/>
              <a:t>‹#›</a:t>
            </a:fld>
            <a:endParaRPr lang="en-US"/>
          </a:p>
        </p:txBody>
      </p:sp>
    </p:spTree>
    <p:extLst>
      <p:ext uri="{BB962C8B-B14F-4D97-AF65-F5344CB8AC3E}">
        <p14:creationId xmlns:p14="http://schemas.microsoft.com/office/powerpoint/2010/main" val="901392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B74BF94-E973-42FA-B209-13A01ACDF76A}" type="datetimeFigureOut">
              <a:rPr lang="en-US" smtClean="0"/>
              <a:t>3/26/2020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9A4D5DF-E671-4764-BC72-CD71E20FFB75}" type="slidenum">
              <a:rPr lang="en-US" smtClean="0"/>
              <a:t>‹#›</a:t>
            </a:fld>
            <a:endParaRPr lang="en-US"/>
          </a:p>
        </p:txBody>
      </p:sp>
    </p:spTree>
    <p:extLst>
      <p:ext uri="{BB962C8B-B14F-4D97-AF65-F5344CB8AC3E}">
        <p14:creationId xmlns:p14="http://schemas.microsoft.com/office/powerpoint/2010/main" val="4210378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FB74BF94-E973-42FA-B209-13A01ACDF76A}" type="datetimeFigureOut">
              <a:rPr lang="en-US" smtClean="0"/>
              <a:t>3/26/2020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9A4D5DF-E671-4764-BC72-CD71E20FFB75}" type="slidenum">
              <a:rPr lang="en-US" smtClean="0"/>
              <a:t>‹#›</a:t>
            </a:fld>
            <a:endParaRPr lang="en-US"/>
          </a:p>
        </p:txBody>
      </p:sp>
    </p:spTree>
    <p:extLst>
      <p:ext uri="{BB962C8B-B14F-4D97-AF65-F5344CB8AC3E}">
        <p14:creationId xmlns:p14="http://schemas.microsoft.com/office/powerpoint/2010/main" val="1249738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B74BF94-E973-42FA-B209-13A01ACDF76A}" type="datetimeFigureOut">
              <a:rPr lang="en-US" smtClean="0"/>
              <a:t>3/26/2020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9A4D5DF-E671-4764-BC72-CD71E20FFB75}" type="slidenum">
              <a:rPr lang="en-US" smtClean="0"/>
              <a:t>‹#›</a:t>
            </a:fld>
            <a:endParaRPr lang="en-US"/>
          </a:p>
        </p:txBody>
      </p:sp>
    </p:spTree>
    <p:extLst>
      <p:ext uri="{BB962C8B-B14F-4D97-AF65-F5344CB8AC3E}">
        <p14:creationId xmlns:p14="http://schemas.microsoft.com/office/powerpoint/2010/main" val="225074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FB74BF94-E973-42FA-B209-13A01ACDF76A}" type="datetimeFigureOut">
              <a:rPr lang="en-US" smtClean="0"/>
              <a:t>3/26/2020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9A4D5DF-E671-4764-BC72-CD71E20FFB75}" type="slidenum">
              <a:rPr lang="en-US" smtClean="0"/>
              <a:t>‹#›</a:t>
            </a:fld>
            <a:endParaRPr lang="en-US"/>
          </a:p>
        </p:txBody>
      </p:sp>
    </p:spTree>
    <p:extLst>
      <p:ext uri="{BB962C8B-B14F-4D97-AF65-F5344CB8AC3E}">
        <p14:creationId xmlns:p14="http://schemas.microsoft.com/office/powerpoint/2010/main" val="617167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FB74BF94-E973-42FA-B209-13A01ACDF76A}" type="datetimeFigureOut">
              <a:rPr lang="en-US" smtClean="0"/>
              <a:t>3/26/2020</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59A4D5DF-E671-4764-BC72-CD71E20FFB75}" type="slidenum">
              <a:rPr lang="en-US" smtClean="0"/>
              <a:t>‹#›</a:t>
            </a:fld>
            <a:endParaRPr lang="en-US"/>
          </a:p>
        </p:txBody>
      </p:sp>
    </p:spTree>
    <p:extLst>
      <p:ext uri="{BB962C8B-B14F-4D97-AF65-F5344CB8AC3E}">
        <p14:creationId xmlns:p14="http://schemas.microsoft.com/office/powerpoint/2010/main" val="1144085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FB74BF94-E973-42FA-B209-13A01ACDF76A}" type="datetimeFigureOut">
              <a:rPr lang="en-US" smtClean="0"/>
              <a:t>3/26/2020</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59A4D5DF-E671-4764-BC72-CD71E20FFB75}" type="slidenum">
              <a:rPr lang="en-US" smtClean="0"/>
              <a:t>‹#›</a:t>
            </a:fld>
            <a:endParaRPr lang="en-US"/>
          </a:p>
        </p:txBody>
      </p:sp>
    </p:spTree>
    <p:extLst>
      <p:ext uri="{BB962C8B-B14F-4D97-AF65-F5344CB8AC3E}">
        <p14:creationId xmlns:p14="http://schemas.microsoft.com/office/powerpoint/2010/main" val="1941238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B74BF94-E973-42FA-B209-13A01ACDF76A}" type="datetimeFigureOut">
              <a:rPr lang="en-US" smtClean="0"/>
              <a:t>3/26/2020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59A4D5DF-E671-4764-BC72-CD71E20FFB75}" type="slidenum">
              <a:rPr lang="en-US" smtClean="0"/>
              <a:t>‹#›</a:t>
            </a:fld>
            <a:endParaRPr lang="en-US"/>
          </a:p>
        </p:txBody>
      </p:sp>
    </p:spTree>
    <p:extLst>
      <p:ext uri="{BB962C8B-B14F-4D97-AF65-F5344CB8AC3E}">
        <p14:creationId xmlns:p14="http://schemas.microsoft.com/office/powerpoint/2010/main" val="424061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B74BF94-E973-42FA-B209-13A01ACDF76A}" type="datetimeFigureOut">
              <a:rPr lang="en-US" smtClean="0"/>
              <a:t>3/26/2020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9A4D5DF-E671-4764-BC72-CD71E20FFB75}" type="slidenum">
              <a:rPr lang="en-US" smtClean="0"/>
              <a:t>‹#›</a:t>
            </a:fld>
            <a:endParaRPr lang="en-US"/>
          </a:p>
        </p:txBody>
      </p:sp>
    </p:spTree>
    <p:extLst>
      <p:ext uri="{BB962C8B-B14F-4D97-AF65-F5344CB8AC3E}">
        <p14:creationId xmlns:p14="http://schemas.microsoft.com/office/powerpoint/2010/main" val="612317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B74BF94-E973-42FA-B209-13A01ACDF76A}" type="datetimeFigureOut">
              <a:rPr lang="en-US" smtClean="0"/>
              <a:t>3/26/2020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9A4D5DF-E671-4764-BC72-CD71E20FFB75}" type="slidenum">
              <a:rPr lang="en-US" smtClean="0"/>
              <a:t>‹#›</a:t>
            </a:fld>
            <a:endParaRPr lang="en-US"/>
          </a:p>
        </p:txBody>
      </p:sp>
    </p:spTree>
    <p:extLst>
      <p:ext uri="{BB962C8B-B14F-4D97-AF65-F5344CB8AC3E}">
        <p14:creationId xmlns:p14="http://schemas.microsoft.com/office/powerpoint/2010/main" val="3020253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74BF94-E973-42FA-B209-13A01ACDF76A}" type="datetimeFigureOut">
              <a:rPr lang="en-US" smtClean="0"/>
              <a:t>3/26/2020</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A4D5DF-E671-4764-BC72-CD71E20FFB75}" type="slidenum">
              <a:rPr lang="en-US" smtClean="0"/>
              <a:t>‹#›</a:t>
            </a:fld>
            <a:endParaRPr lang="en-US"/>
          </a:p>
        </p:txBody>
      </p:sp>
    </p:spTree>
    <p:extLst>
      <p:ext uri="{BB962C8B-B14F-4D97-AF65-F5344CB8AC3E}">
        <p14:creationId xmlns:p14="http://schemas.microsoft.com/office/powerpoint/2010/main" val="724655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6200" y="228600"/>
            <a:ext cx="8915400" cy="3505200"/>
          </a:xfrm>
        </p:spPr>
        <p:style>
          <a:lnRef idx="1">
            <a:schemeClr val="accent2"/>
          </a:lnRef>
          <a:fillRef idx="2">
            <a:schemeClr val="accent2"/>
          </a:fillRef>
          <a:effectRef idx="1">
            <a:schemeClr val="accent2"/>
          </a:effectRef>
          <a:fontRef idx="minor">
            <a:schemeClr val="dk1"/>
          </a:fontRef>
        </p:style>
        <p:txBody>
          <a:bodyPr>
            <a:normAutofit/>
          </a:bodyPr>
          <a:lstStyle/>
          <a:p>
            <a:pPr rtl="1"/>
            <a:r>
              <a:rPr lang="ar-SA" sz="5400" dirty="0">
                <a:solidFill>
                  <a:srgbClr val="7030A0"/>
                </a:solidFill>
                <a:cs typeface="PT Bold Heading" pitchFamily="2" charset="-78"/>
              </a:rPr>
              <a:t>إنتـاج برنـامـج </a:t>
            </a:r>
            <a:r>
              <a:rPr lang="ar-SA" sz="5400" dirty="0" err="1" smtClean="0">
                <a:solidFill>
                  <a:srgbClr val="7030A0"/>
                </a:solidFill>
                <a:cs typeface="PT Bold Heading" pitchFamily="2" charset="-78"/>
              </a:rPr>
              <a:t>الفيتشـر</a:t>
            </a:r>
            <a:r>
              <a:rPr lang="ar-EG" sz="5400" dirty="0" smtClean="0">
                <a:solidFill>
                  <a:srgbClr val="7030A0"/>
                </a:solidFill>
                <a:cs typeface="PT Bold Heading" pitchFamily="2" charset="-78"/>
              </a:rPr>
              <a:t/>
            </a:r>
            <a:br>
              <a:rPr lang="ar-EG" sz="5400" dirty="0" smtClean="0">
                <a:solidFill>
                  <a:srgbClr val="7030A0"/>
                </a:solidFill>
                <a:cs typeface="PT Bold Heading" pitchFamily="2" charset="-78"/>
              </a:rPr>
            </a:br>
            <a:r>
              <a:rPr lang="ar-EG" sz="5400" dirty="0" smtClean="0">
                <a:solidFill>
                  <a:srgbClr val="C00000"/>
                </a:solidFill>
                <a:cs typeface="PT Bold Heading" pitchFamily="2" charset="-78"/>
              </a:rPr>
              <a:t>الفرقة الثالثة شعبة إذاعة </a:t>
            </a:r>
            <a:br>
              <a:rPr lang="ar-EG" sz="5400" dirty="0" smtClean="0">
                <a:solidFill>
                  <a:srgbClr val="C00000"/>
                </a:solidFill>
                <a:cs typeface="PT Bold Heading" pitchFamily="2" charset="-78"/>
              </a:rPr>
            </a:br>
            <a:r>
              <a:rPr lang="ar-EG" sz="5400" dirty="0" smtClean="0">
                <a:solidFill>
                  <a:srgbClr val="0070C0"/>
                </a:solidFill>
                <a:cs typeface="PT Bold Heading" pitchFamily="2" charset="-78"/>
              </a:rPr>
              <a:t>الأحد </a:t>
            </a:r>
            <a:r>
              <a:rPr lang="ar-EG" sz="6000" b="1" dirty="0" smtClean="0">
                <a:solidFill>
                  <a:srgbClr val="0070C0"/>
                </a:solidFill>
                <a:latin typeface="Arial Black" pitchFamily="34" charset="0"/>
                <a:cs typeface="PT Bold Heading" pitchFamily="2" charset="-78"/>
              </a:rPr>
              <a:t>19 </a:t>
            </a:r>
            <a:r>
              <a:rPr lang="ar-EG" sz="6000" b="1" dirty="0" smtClean="0">
                <a:solidFill>
                  <a:srgbClr val="0070C0"/>
                </a:solidFill>
                <a:latin typeface="Arial Black" pitchFamily="34" charset="0"/>
                <a:cs typeface="PT Bold Heading" pitchFamily="2" charset="-78"/>
              </a:rPr>
              <a:t>/ 4 / 2020</a:t>
            </a:r>
            <a:endParaRPr lang="en-US" sz="6000" b="1" dirty="0">
              <a:solidFill>
                <a:srgbClr val="0070C0"/>
              </a:solidFill>
              <a:latin typeface="Arial Black" pitchFamily="34" charset="0"/>
              <a:cs typeface="PT Bold Heading" pitchFamily="2" charset="-78"/>
            </a:endParaRPr>
          </a:p>
        </p:txBody>
      </p:sp>
      <p:sp>
        <p:nvSpPr>
          <p:cNvPr id="3" name="عنوان فرعي 2"/>
          <p:cNvSpPr>
            <a:spLocks noGrp="1"/>
          </p:cNvSpPr>
          <p:nvPr>
            <p:ph type="subTitle" idx="1"/>
          </p:nvPr>
        </p:nvSpPr>
        <p:spPr>
          <a:xfrm>
            <a:off x="152400" y="3886200"/>
            <a:ext cx="8763000" cy="2819400"/>
          </a:xfrm>
        </p:spPr>
        <p:style>
          <a:lnRef idx="1">
            <a:schemeClr val="accent4"/>
          </a:lnRef>
          <a:fillRef idx="2">
            <a:schemeClr val="accent4"/>
          </a:fillRef>
          <a:effectRef idx="1">
            <a:schemeClr val="accent4"/>
          </a:effectRef>
          <a:fontRef idx="minor">
            <a:schemeClr val="dk1"/>
          </a:fontRef>
        </p:style>
        <p:txBody>
          <a:bodyPr>
            <a:normAutofit/>
          </a:bodyPr>
          <a:lstStyle/>
          <a:p>
            <a:r>
              <a:rPr lang="ar-EG" sz="4800" dirty="0" smtClean="0">
                <a:solidFill>
                  <a:srgbClr val="FF0000"/>
                </a:solidFill>
                <a:cs typeface="PT Bold Heading" pitchFamily="2" charset="-78"/>
              </a:rPr>
              <a:t>دكتور </a:t>
            </a:r>
          </a:p>
          <a:p>
            <a:r>
              <a:rPr lang="ar-EG" sz="4800" dirty="0" smtClean="0">
                <a:solidFill>
                  <a:srgbClr val="FF0000"/>
                </a:solidFill>
                <a:cs typeface="PT Bold Heading" pitchFamily="2" charset="-78"/>
              </a:rPr>
              <a:t>محمد عبد البديع السيد</a:t>
            </a:r>
            <a:endParaRPr lang="en-US" sz="4800" dirty="0">
              <a:solidFill>
                <a:srgbClr val="FF0000"/>
              </a:solidFill>
              <a:cs typeface="PT Bold Heading" pitchFamily="2" charset="-78"/>
            </a:endParaRPr>
          </a:p>
        </p:txBody>
      </p:sp>
    </p:spTree>
    <p:extLst>
      <p:ext uri="{BB962C8B-B14F-4D97-AF65-F5344CB8AC3E}">
        <p14:creationId xmlns:p14="http://schemas.microsoft.com/office/powerpoint/2010/main" val="167015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04800"/>
            <a:ext cx="8382000" cy="5821363"/>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ctr" rtl="1">
              <a:buNone/>
            </a:pPr>
            <a:r>
              <a:rPr lang="ar-EG" sz="8000" dirty="0" smtClean="0">
                <a:solidFill>
                  <a:srgbClr val="00B050"/>
                </a:solidFill>
                <a:cs typeface="PT Bold Heading" pitchFamily="2" charset="-78"/>
              </a:rPr>
              <a:t>انتهت المحاضرة </a:t>
            </a:r>
          </a:p>
          <a:p>
            <a:pPr marL="0" indent="0" algn="ctr" rtl="1">
              <a:buNone/>
            </a:pPr>
            <a:r>
              <a:rPr lang="ar-EG" sz="8000" dirty="0" smtClean="0">
                <a:solidFill>
                  <a:srgbClr val="00B050"/>
                </a:solidFill>
                <a:cs typeface="PT Bold Heading" pitchFamily="2" charset="-78"/>
              </a:rPr>
              <a:t>شكرا والي اللقاء </a:t>
            </a:r>
          </a:p>
          <a:p>
            <a:pPr marL="0" indent="0" algn="ctr" rtl="1">
              <a:buNone/>
            </a:pPr>
            <a:r>
              <a:rPr lang="ar-EG" sz="6600" dirty="0" smtClean="0">
                <a:solidFill>
                  <a:srgbClr val="0070C0"/>
                </a:solidFill>
                <a:cs typeface="PT Bold Heading" pitchFamily="2" charset="-78"/>
              </a:rPr>
              <a:t>دكتور محمد عبد البديع</a:t>
            </a:r>
            <a:endParaRPr lang="en-US" sz="6600" dirty="0">
              <a:solidFill>
                <a:srgbClr val="0070C0"/>
              </a:solidFill>
              <a:cs typeface="PT Bold Heading" pitchFamily="2" charset="-78"/>
            </a:endParaRPr>
          </a:p>
        </p:txBody>
      </p:sp>
    </p:spTree>
    <p:extLst>
      <p:ext uri="{BB962C8B-B14F-4D97-AF65-F5344CB8AC3E}">
        <p14:creationId xmlns:p14="http://schemas.microsoft.com/office/powerpoint/2010/main" val="2909763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pPr rtl="1"/>
            <a:r>
              <a:rPr lang="en-US" dirty="0"/>
              <a:t> </a:t>
            </a:r>
            <a:r>
              <a:rPr lang="ar-SA" b="1" dirty="0"/>
              <a:t>أولا : مفهوم برنامج </a:t>
            </a:r>
            <a:r>
              <a:rPr lang="ar-SA" b="1" dirty="0" err="1"/>
              <a:t>الفيتشر</a:t>
            </a:r>
            <a:r>
              <a:rPr lang="ar-SA" b="1" dirty="0"/>
              <a:t> </a:t>
            </a:r>
            <a:endParaRPr lang="en-US" dirty="0"/>
          </a:p>
        </p:txBody>
      </p:sp>
      <p:sp>
        <p:nvSpPr>
          <p:cNvPr id="3" name="عنصر نائب للمحتوى 2"/>
          <p:cNvSpPr>
            <a:spLocks noGrp="1"/>
          </p:cNvSpPr>
          <p:nvPr>
            <p:ph idx="1"/>
          </p:nvPr>
        </p:nvSpPr>
        <p:spPr>
          <a:xfrm>
            <a:off x="304800" y="1600200"/>
            <a:ext cx="8534400" cy="4953000"/>
          </a:xfrm>
        </p:spPr>
        <p:style>
          <a:lnRef idx="1">
            <a:schemeClr val="accent5"/>
          </a:lnRef>
          <a:fillRef idx="2">
            <a:schemeClr val="accent5"/>
          </a:fillRef>
          <a:effectRef idx="1">
            <a:schemeClr val="accent5"/>
          </a:effectRef>
          <a:fontRef idx="minor">
            <a:schemeClr val="dk1"/>
          </a:fontRef>
        </p:style>
        <p:txBody>
          <a:bodyPr>
            <a:noAutofit/>
          </a:bodyPr>
          <a:lstStyle/>
          <a:p>
            <a:pPr marL="0" indent="0" algn="r" rtl="1">
              <a:buNone/>
            </a:pPr>
            <a:r>
              <a:rPr lang="ar-SA" sz="3600" b="1" dirty="0"/>
              <a:t>كلمة فيتشر " </a:t>
            </a:r>
            <a:r>
              <a:rPr lang="en-US" sz="3600" b="1" dirty="0"/>
              <a:t>Feature</a:t>
            </a:r>
            <a:r>
              <a:rPr lang="ar-SA" sz="3600" b="1" dirty="0"/>
              <a:t>" من الكلمات الأجنبية، التي تستخدم </a:t>
            </a:r>
            <a:r>
              <a:rPr lang="ar-SA" sz="3600" b="1" dirty="0" err="1"/>
              <a:t>فى</a:t>
            </a:r>
            <a:r>
              <a:rPr lang="ar-SA" sz="3600" b="1" dirty="0"/>
              <a:t> اللغة العربية بنفس النظام الصوتي لها </a:t>
            </a:r>
            <a:r>
              <a:rPr lang="ar-SA" sz="3600" b="1" dirty="0" err="1"/>
              <a:t>فى</a:t>
            </a:r>
            <a:r>
              <a:rPr lang="ar-SA" sz="3600" b="1" dirty="0"/>
              <a:t> اللغة الإنجليزية ، وهي تعني ملامح أو معالم ، فقد تستخدم لتدل على ملامح الوجه، أو ملامح جانب معين من جوانب الحياة، كما تطلق كلمة فيتشر على القصة الخبرية ذات الحجم المعين </a:t>
            </a:r>
            <a:r>
              <a:rPr lang="ar-SA" sz="3600" b="1" dirty="0" err="1"/>
              <a:t>فى</a:t>
            </a:r>
            <a:r>
              <a:rPr lang="ar-SA" sz="3600" b="1" dirty="0"/>
              <a:t> الصحيفة، أو الفيلم السينمائي لقصة روائية يؤديه ممثلون محترفون، أو التحقيقات المصغرة التي تأتي كفقرة  متميزة  ضمن برامج المجلات أو البرامج المنوعة </a:t>
            </a:r>
            <a:endParaRPr lang="en-US" sz="3600" b="1" dirty="0"/>
          </a:p>
        </p:txBody>
      </p:sp>
    </p:spTree>
    <p:extLst>
      <p:ext uri="{BB962C8B-B14F-4D97-AF65-F5344CB8AC3E}">
        <p14:creationId xmlns:p14="http://schemas.microsoft.com/office/powerpoint/2010/main" val="214256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381000"/>
            <a:ext cx="8534400" cy="6248400"/>
          </a:xfrm>
        </p:spPr>
        <p:style>
          <a:lnRef idx="1">
            <a:schemeClr val="accent5"/>
          </a:lnRef>
          <a:fillRef idx="2">
            <a:schemeClr val="accent5"/>
          </a:fillRef>
          <a:effectRef idx="1">
            <a:schemeClr val="accent5"/>
          </a:effectRef>
          <a:fontRef idx="minor">
            <a:schemeClr val="dk1"/>
          </a:fontRef>
        </p:style>
        <p:txBody>
          <a:bodyPr>
            <a:normAutofit/>
          </a:bodyPr>
          <a:lstStyle/>
          <a:p>
            <a:pPr algn="r" rtl="1"/>
            <a:r>
              <a:rPr lang="ar-SA" sz="4000" b="1" dirty="0"/>
              <a:t>ويعرف </a:t>
            </a:r>
            <a:r>
              <a:rPr lang="ar-SA" sz="4000" b="1" dirty="0" err="1"/>
              <a:t>الفيتشر</a:t>
            </a:r>
            <a:r>
              <a:rPr lang="ar-SA" sz="4000" b="1" dirty="0"/>
              <a:t> بأنه قالب إذاعي ذو شكل درامي ومحتوى وثائقي . </a:t>
            </a:r>
            <a:endParaRPr lang="en-US" sz="4000" b="1" dirty="0"/>
          </a:p>
          <a:p>
            <a:pPr algn="r" rtl="1"/>
            <a:r>
              <a:rPr lang="ar-SA" sz="4000" b="1" dirty="0"/>
              <a:t>كما يعرف البعض </a:t>
            </a:r>
            <a:r>
              <a:rPr lang="ar-SA" sz="4000" b="1" dirty="0" err="1"/>
              <a:t>الفيتشر</a:t>
            </a:r>
            <a:r>
              <a:rPr lang="ar-SA" sz="4000" b="1" dirty="0"/>
              <a:t> بأنه " قالب إذاعي يوصل الموضوع إلى المستمع بالإخبار عن هذا الموضوع والتوثيق له والتعليق عليه بواسطة قوالب إذاعية نمطية " .</a:t>
            </a:r>
            <a:endParaRPr lang="en-US" sz="4000" b="1" dirty="0"/>
          </a:p>
          <a:p>
            <a:pPr algn="r" rtl="1"/>
            <a:r>
              <a:rPr lang="ar-SA" sz="4000" b="1" dirty="0"/>
              <a:t> ويعرف </a:t>
            </a:r>
            <a:r>
              <a:rPr lang="ar-SA" sz="4000" b="1" dirty="0" smtClean="0"/>
              <a:t>برنامج </a:t>
            </a:r>
            <a:r>
              <a:rPr lang="ar-SA" sz="4000" b="1" dirty="0" err="1"/>
              <a:t>الفيتشر</a:t>
            </a:r>
            <a:r>
              <a:rPr lang="ar-SA" sz="4000" b="1" dirty="0"/>
              <a:t> بأنه " قالب إذاعي يعرض المضمون بأسلوب إبداعي تحدده ذاتية المنتج مع الالتزام بالمعايير الإذاعية " .</a:t>
            </a:r>
            <a:endParaRPr lang="en-US" sz="4000" b="1" dirty="0"/>
          </a:p>
          <a:p>
            <a:pPr algn="r"/>
            <a:endParaRPr lang="en-US" sz="4000" b="1" dirty="0"/>
          </a:p>
        </p:txBody>
      </p:sp>
    </p:spTree>
    <p:extLst>
      <p:ext uri="{BB962C8B-B14F-4D97-AF65-F5344CB8AC3E}">
        <p14:creationId xmlns:p14="http://schemas.microsoft.com/office/powerpoint/2010/main" val="163412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normAutofit/>
          </a:bodyPr>
          <a:lstStyle/>
          <a:p>
            <a:pPr rtl="1"/>
            <a:r>
              <a:rPr lang="ar-SA" sz="5400" b="1" dirty="0"/>
              <a:t>سمات برنامج </a:t>
            </a:r>
            <a:r>
              <a:rPr lang="ar-SA" sz="5400" b="1" dirty="0" err="1"/>
              <a:t>الفيتشر</a:t>
            </a:r>
            <a:r>
              <a:rPr lang="ar-SA" sz="5400" b="1" dirty="0"/>
              <a:t> </a:t>
            </a:r>
            <a:endParaRPr lang="en-US" sz="5400" dirty="0"/>
          </a:p>
        </p:txBody>
      </p:sp>
      <p:sp>
        <p:nvSpPr>
          <p:cNvPr id="3" name="عنصر نائب للمحتوى 2"/>
          <p:cNvSpPr>
            <a:spLocks noGrp="1"/>
          </p:cNvSpPr>
          <p:nvPr>
            <p:ph idx="1"/>
          </p:nvPr>
        </p:nvSpPr>
        <p:spPr>
          <a:xfrm>
            <a:off x="381000" y="1600200"/>
            <a:ext cx="8534400" cy="4876800"/>
          </a:xfrm>
        </p:spPr>
        <p:style>
          <a:lnRef idx="1">
            <a:schemeClr val="accent4"/>
          </a:lnRef>
          <a:fillRef idx="2">
            <a:schemeClr val="accent4"/>
          </a:fillRef>
          <a:effectRef idx="1">
            <a:schemeClr val="accent4"/>
          </a:effectRef>
          <a:fontRef idx="minor">
            <a:schemeClr val="dk1"/>
          </a:fontRef>
        </p:style>
        <p:txBody>
          <a:bodyPr>
            <a:noAutofit/>
          </a:bodyPr>
          <a:lstStyle/>
          <a:p>
            <a:pPr marL="0" indent="0" algn="r" rtl="1">
              <a:buNone/>
            </a:pPr>
            <a:r>
              <a:rPr lang="ar-SA" b="1" dirty="0"/>
              <a:t>1 - يشمل برنامج </a:t>
            </a:r>
            <a:r>
              <a:rPr lang="ar-SA" b="1" dirty="0" err="1"/>
              <a:t>الفيتشر</a:t>
            </a:r>
            <a:r>
              <a:rPr lang="ar-SA" b="1" dirty="0"/>
              <a:t> </a:t>
            </a:r>
            <a:r>
              <a:rPr lang="ar-SA" b="1" dirty="0" err="1"/>
              <a:t>أى</a:t>
            </a:r>
            <a:r>
              <a:rPr lang="ar-SA" b="1" dirty="0"/>
              <a:t> شكل يعرض الفكرة ، شريطة أن يكون هذا الشكل مختلفا عن كل الأشكال الإذاعية المعروفة. </a:t>
            </a:r>
            <a:endParaRPr lang="ar-EG" b="1" dirty="0" smtClean="0"/>
          </a:p>
          <a:p>
            <a:pPr marL="0" indent="0" algn="r" rtl="1">
              <a:buNone/>
            </a:pPr>
            <a:r>
              <a:rPr lang="ar-SA" b="1" dirty="0"/>
              <a:t>2 – يتيح برنامج </a:t>
            </a:r>
            <a:r>
              <a:rPr lang="ar-SA" b="1" dirty="0" err="1"/>
              <a:t>الفيتشر</a:t>
            </a:r>
            <a:r>
              <a:rPr lang="ar-SA" b="1" dirty="0"/>
              <a:t> فرصة الإبداع فالمنتج لا يتقيد بقالب معين، إنما يتقيد فقط بالمعايير الإذاعية سواء كانت هذه المعايير ممثلة في فنية العمل الإذاعي مثل الجاذبية والتشويق </a:t>
            </a:r>
            <a:endParaRPr lang="ar-EG" b="1" dirty="0" smtClean="0"/>
          </a:p>
          <a:p>
            <a:pPr marL="0" indent="0" algn="r" rtl="1">
              <a:buNone/>
            </a:pPr>
            <a:r>
              <a:rPr lang="ar-SA" b="1" dirty="0"/>
              <a:t>3 – تتعدد أساليب قالب </a:t>
            </a:r>
            <a:r>
              <a:rPr lang="ar-SA" b="1" dirty="0" err="1"/>
              <a:t>الفيتشر</a:t>
            </a:r>
            <a:r>
              <a:rPr lang="ar-SA" b="1" dirty="0"/>
              <a:t>  فنظرا لأن ذاتية المنتج هي التي تحدد أسلوب عرض الفكرة ، فإنه يكون لكل منتج ذاتيته الخاصة وقدراته ومهاراته ومعارفه الاتصالية </a:t>
            </a:r>
            <a:endParaRPr lang="en-US" b="1" dirty="0"/>
          </a:p>
        </p:txBody>
      </p:sp>
    </p:spTree>
    <p:extLst>
      <p:ext uri="{BB962C8B-B14F-4D97-AF65-F5344CB8AC3E}">
        <p14:creationId xmlns:p14="http://schemas.microsoft.com/office/powerpoint/2010/main" val="3162439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rmAutofit/>
          </a:bodyPr>
          <a:lstStyle/>
          <a:p>
            <a:pPr rtl="1"/>
            <a:r>
              <a:rPr lang="ar-SA" sz="5400" b="1" dirty="0"/>
              <a:t>خطوات إنتاج برنامج </a:t>
            </a:r>
            <a:r>
              <a:rPr lang="ar-SA" sz="5400" b="1" dirty="0" err="1"/>
              <a:t>الفيتشر</a:t>
            </a:r>
            <a:r>
              <a:rPr lang="ar-SA" sz="5400" b="1" dirty="0"/>
              <a:t> </a:t>
            </a:r>
            <a:endParaRPr lang="en-US" sz="5400" b="1" dirty="0"/>
          </a:p>
        </p:txBody>
      </p:sp>
      <p:sp>
        <p:nvSpPr>
          <p:cNvPr id="3" name="عنصر نائب للمحتوى 2"/>
          <p:cNvSpPr>
            <a:spLocks noGrp="1"/>
          </p:cNvSpPr>
          <p:nvPr>
            <p:ph idx="1"/>
          </p:nvPr>
        </p:nvSpPr>
        <p:spPr>
          <a:xfrm>
            <a:off x="457200" y="1600200"/>
            <a:ext cx="8458200" cy="4876800"/>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r" rtl="1">
              <a:buNone/>
            </a:pPr>
            <a:r>
              <a:rPr lang="ar-SA" sz="4400" b="1" dirty="0"/>
              <a:t>1 - تحديد الموضوع والهدف من تناوله </a:t>
            </a:r>
            <a:endParaRPr lang="ar-EG" sz="4400" b="1" dirty="0" smtClean="0"/>
          </a:p>
          <a:p>
            <a:pPr marL="0" indent="0" algn="r" rtl="1">
              <a:buNone/>
            </a:pPr>
            <a:r>
              <a:rPr lang="ar-SA" sz="4400" b="1" dirty="0"/>
              <a:t>2 - التخطيط والبحث الاستطلاعي .</a:t>
            </a:r>
            <a:endParaRPr lang="en-US" sz="4400" b="1" dirty="0"/>
          </a:p>
          <a:p>
            <a:pPr marL="0" indent="0" algn="r" rtl="1">
              <a:buNone/>
            </a:pPr>
            <a:r>
              <a:rPr lang="ar-SA" sz="4400" b="1" dirty="0"/>
              <a:t>3 - إعداد التصور المبدئي .</a:t>
            </a:r>
            <a:endParaRPr lang="en-US" sz="4400" b="1" dirty="0"/>
          </a:p>
          <a:p>
            <a:pPr marL="0" indent="0" algn="r" rtl="1">
              <a:buNone/>
            </a:pPr>
            <a:r>
              <a:rPr lang="ar-SA" sz="4400" b="1" dirty="0"/>
              <a:t>4 - جمع البيانات .</a:t>
            </a:r>
            <a:endParaRPr lang="en-US" sz="4400" b="1" dirty="0"/>
          </a:p>
          <a:p>
            <a:pPr marL="0" indent="0" algn="r" rtl="1">
              <a:buNone/>
            </a:pPr>
            <a:r>
              <a:rPr lang="ar-SA" sz="4400" b="1" dirty="0"/>
              <a:t>5 - توزيع الأدوار .</a:t>
            </a:r>
            <a:endParaRPr lang="en-US" sz="4400" b="1" dirty="0"/>
          </a:p>
          <a:p>
            <a:pPr marL="0" indent="0" algn="r" rtl="1">
              <a:buNone/>
            </a:pPr>
            <a:r>
              <a:rPr lang="ar-SA" sz="4400" b="1" dirty="0"/>
              <a:t>6 - الإعداد النهائي .</a:t>
            </a:r>
            <a:endParaRPr lang="en-US" sz="4400" b="1" dirty="0"/>
          </a:p>
          <a:p>
            <a:pPr marL="0" indent="0" algn="r" rtl="1">
              <a:buNone/>
            </a:pPr>
            <a:endParaRPr lang="en-US" sz="4400" b="1" dirty="0"/>
          </a:p>
        </p:txBody>
      </p:sp>
    </p:spTree>
    <p:extLst>
      <p:ext uri="{BB962C8B-B14F-4D97-AF65-F5344CB8AC3E}">
        <p14:creationId xmlns:p14="http://schemas.microsoft.com/office/powerpoint/2010/main" val="967704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pPr rtl="1"/>
            <a:r>
              <a:rPr lang="ar-SA" sz="5400" b="1" dirty="0"/>
              <a:t>عناصر مضمون برنامج </a:t>
            </a:r>
            <a:r>
              <a:rPr lang="ar-SA" sz="5400" b="1" dirty="0" err="1"/>
              <a:t>الفيتشر</a:t>
            </a:r>
            <a:r>
              <a:rPr lang="ar-SA" sz="5400" b="1" dirty="0"/>
              <a:t> </a:t>
            </a:r>
            <a:endParaRPr lang="en-US" sz="5400" dirty="0"/>
          </a:p>
        </p:txBody>
      </p:sp>
      <p:sp>
        <p:nvSpPr>
          <p:cNvPr id="3" name="عنصر نائب للمحتوى 2"/>
          <p:cNvSpPr>
            <a:spLocks noGrp="1"/>
          </p:cNvSpPr>
          <p:nvPr>
            <p:ph idx="1"/>
          </p:nvPr>
        </p:nvSpPr>
        <p:spPr>
          <a:xfrm>
            <a:off x="457200" y="1600200"/>
            <a:ext cx="8229600" cy="4953000"/>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r" rtl="1">
              <a:buNone/>
            </a:pPr>
            <a:r>
              <a:rPr lang="ar-SA" sz="5400" b="1" dirty="0"/>
              <a:t>أ - الوثيقة الأصلية </a:t>
            </a:r>
            <a:endParaRPr lang="ar-EG" sz="5400" b="1" dirty="0" smtClean="0"/>
          </a:p>
          <a:p>
            <a:pPr marL="0" indent="0" algn="r" rtl="1">
              <a:buNone/>
            </a:pPr>
            <a:r>
              <a:rPr lang="ar-SA" sz="5400" b="1" dirty="0"/>
              <a:t>ب - الوثيقة المنتجة </a:t>
            </a:r>
            <a:endParaRPr lang="ar-EG" sz="5400" b="1" dirty="0" smtClean="0"/>
          </a:p>
          <a:p>
            <a:pPr marL="0" indent="0" algn="r" rtl="1">
              <a:buNone/>
            </a:pPr>
            <a:r>
              <a:rPr lang="ar-SA" sz="5400" b="1" dirty="0"/>
              <a:t>ج - البعد الصوتي </a:t>
            </a:r>
            <a:endParaRPr lang="ar-EG" sz="5400" b="1" dirty="0" smtClean="0"/>
          </a:p>
          <a:p>
            <a:pPr marL="0" indent="0" algn="r" rtl="1">
              <a:buNone/>
            </a:pPr>
            <a:r>
              <a:rPr lang="ar-SA" sz="5400" b="1" dirty="0"/>
              <a:t>د - استخدام الموسيقي </a:t>
            </a:r>
            <a:endParaRPr lang="ar-EG" sz="5400" b="1" dirty="0" smtClean="0"/>
          </a:p>
          <a:p>
            <a:pPr marL="0" indent="0" algn="r" rtl="1">
              <a:buNone/>
            </a:pPr>
            <a:r>
              <a:rPr lang="ar-SA" sz="5400" b="1" dirty="0"/>
              <a:t>هـ - توزيع الأدوار </a:t>
            </a:r>
            <a:endParaRPr lang="ar-EG" sz="5400" b="1" dirty="0" smtClean="0"/>
          </a:p>
          <a:p>
            <a:pPr marL="0" indent="0" algn="r" rtl="1">
              <a:buNone/>
            </a:pPr>
            <a:endParaRPr lang="en-US" sz="5400" dirty="0"/>
          </a:p>
        </p:txBody>
      </p:sp>
    </p:spTree>
    <p:extLst>
      <p:ext uri="{BB962C8B-B14F-4D97-AF65-F5344CB8AC3E}">
        <p14:creationId xmlns:p14="http://schemas.microsoft.com/office/powerpoint/2010/main" val="1744628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rtl="1"/>
            <a:r>
              <a:rPr lang="ar-SA" sz="6000" b="1" dirty="0"/>
              <a:t>بناء برنامج </a:t>
            </a:r>
            <a:r>
              <a:rPr lang="ar-SA" sz="6000" b="1" dirty="0" err="1"/>
              <a:t>الفيتشر</a:t>
            </a:r>
            <a:r>
              <a:rPr lang="ar-SA" sz="6000" b="1" dirty="0"/>
              <a:t> </a:t>
            </a:r>
            <a:endParaRPr lang="en-US" sz="6000" dirty="0"/>
          </a:p>
        </p:txBody>
      </p:sp>
      <p:sp>
        <p:nvSpPr>
          <p:cNvPr id="3" name="عنصر نائب للمحتوى 2"/>
          <p:cNvSpPr>
            <a:spLocks noGrp="1"/>
          </p:cNvSpPr>
          <p:nvPr>
            <p:ph idx="1"/>
          </p:nvPr>
        </p:nvSpPr>
        <p:spPr>
          <a:xfrm>
            <a:off x="381000" y="1600200"/>
            <a:ext cx="8305800" cy="5029200"/>
          </a:xfrm>
        </p:spPr>
        <p:style>
          <a:lnRef idx="1">
            <a:schemeClr val="accent5"/>
          </a:lnRef>
          <a:fillRef idx="2">
            <a:schemeClr val="accent5"/>
          </a:fillRef>
          <a:effectRef idx="1">
            <a:schemeClr val="accent5"/>
          </a:effectRef>
          <a:fontRef idx="minor">
            <a:schemeClr val="dk1"/>
          </a:fontRef>
        </p:style>
        <p:txBody>
          <a:bodyPr>
            <a:normAutofit/>
          </a:bodyPr>
          <a:lstStyle/>
          <a:p>
            <a:pPr marL="0" indent="0" algn="r" rtl="1">
              <a:buNone/>
            </a:pPr>
            <a:r>
              <a:rPr lang="ar-SA" sz="4000" b="1" dirty="0"/>
              <a:t>تتنوع بدايات برنامج </a:t>
            </a:r>
            <a:r>
              <a:rPr lang="ar-SA" sz="4000" b="1" dirty="0" err="1"/>
              <a:t>الفيتشر</a:t>
            </a:r>
            <a:r>
              <a:rPr lang="ar-SA" sz="4000" b="1" dirty="0"/>
              <a:t> ، فقد تبدأ الحلقة بداية تقليدية من حيث التعريف باسم المحطة، واللحن المميز واسم البرنامج ، وقد تبدأ بمؤثر صوتي يعبر عن مضمون الحلقة ثم مجموعة من الومضات الصوتية ، ثم اسم البرنامج يعقبه نص إذاعي قصير، وبصفة عامة ، فإن برنامج </a:t>
            </a:r>
            <a:r>
              <a:rPr lang="ar-SA" sz="4000" b="1" dirty="0" err="1"/>
              <a:t>الفيتشر</a:t>
            </a:r>
            <a:r>
              <a:rPr lang="ar-SA" sz="4000" b="1" dirty="0"/>
              <a:t> تتعدد أساليب بداية حلقاته باعتبار أن ذلك يتوقف علي شخصية المنتج.</a:t>
            </a:r>
            <a:endParaRPr lang="en-US" sz="4000" b="1" dirty="0"/>
          </a:p>
          <a:p>
            <a:pPr marL="0" indent="0" algn="r" rtl="1">
              <a:buNone/>
            </a:pPr>
            <a:endParaRPr lang="en-US" sz="4000" b="1" dirty="0"/>
          </a:p>
        </p:txBody>
      </p:sp>
    </p:spTree>
    <p:extLst>
      <p:ext uri="{BB962C8B-B14F-4D97-AF65-F5344CB8AC3E}">
        <p14:creationId xmlns:p14="http://schemas.microsoft.com/office/powerpoint/2010/main" val="1685473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304800"/>
            <a:ext cx="8610600" cy="6248400"/>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r" rtl="1">
              <a:buNone/>
            </a:pPr>
            <a:r>
              <a:rPr lang="ar-SA" sz="4000" b="1" dirty="0"/>
              <a:t>أما بالنسبة للجزء الأول الذى يلي بداية البرنامج </a:t>
            </a:r>
            <a:r>
              <a:rPr lang="en-US" sz="4000" b="1" dirty="0"/>
              <a:t>–</a:t>
            </a:r>
            <a:r>
              <a:rPr lang="ar-SA" sz="4000" b="1" dirty="0"/>
              <a:t> فيتعين أن يتضمن المعلومات الثقيلة ، أو الهامة ، مع تطويع كل إمكانيات الإذاعة في اتجاه جذب المستمع وخاصة أن درجة الانتباه تبدأ في الانخفاض بعد مضي حوالي 5 إلى 7 دقائق من بداية الاستماع ، وبالتالي يتعين علي منتج البرنامج استخدام إمكانيات الإذاعة للمحافظة علي انتباه المستمع ، أما بقية أجزاء برنامج </a:t>
            </a:r>
            <a:r>
              <a:rPr lang="ar-SA" sz="4000" b="1" dirty="0" err="1"/>
              <a:t>الفيتشر</a:t>
            </a:r>
            <a:r>
              <a:rPr lang="ar-SA" sz="4000" b="1" dirty="0"/>
              <a:t> فإنها تكون ذات إيقاع سريع من حيث الانتقال بين اللقطات الصوتية والنص </a:t>
            </a:r>
            <a:endParaRPr lang="en-US" sz="4000" b="1" dirty="0"/>
          </a:p>
        </p:txBody>
      </p:sp>
    </p:spTree>
    <p:extLst>
      <p:ext uri="{BB962C8B-B14F-4D97-AF65-F5344CB8AC3E}">
        <p14:creationId xmlns:p14="http://schemas.microsoft.com/office/powerpoint/2010/main" val="4142235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304800"/>
            <a:ext cx="8610600" cy="6172200"/>
          </a:xfrm>
        </p:spPr>
        <p:style>
          <a:lnRef idx="1">
            <a:schemeClr val="accent5"/>
          </a:lnRef>
          <a:fillRef idx="2">
            <a:schemeClr val="accent5"/>
          </a:fillRef>
          <a:effectRef idx="1">
            <a:schemeClr val="accent5"/>
          </a:effectRef>
          <a:fontRef idx="minor">
            <a:schemeClr val="dk1"/>
          </a:fontRef>
        </p:style>
        <p:txBody>
          <a:bodyPr>
            <a:noAutofit/>
          </a:bodyPr>
          <a:lstStyle/>
          <a:p>
            <a:pPr marL="0" indent="0" algn="r" rtl="1">
              <a:buNone/>
            </a:pPr>
            <a:r>
              <a:rPr lang="ar-SA" sz="4800" b="1" dirty="0"/>
              <a:t>وقبل نهاية البرنامج  توضع معلومة ، أو قضية أو فكرة أو رأى علي درجة كبيرة من الأهمية يكون المسؤول عن البرنامج قد احتفظ بها خصيصا كمفاجأة تجذب انتباه المستمع وتظهر حرفية هذا المسؤول لو أظهر من خلال بعض  فقرات البرنامج أن هناك مفاجأة هامة في نهاية الحلقة </a:t>
            </a:r>
            <a:endParaRPr lang="en-US" sz="4800" b="1" dirty="0"/>
          </a:p>
        </p:txBody>
      </p:sp>
    </p:spTree>
    <p:extLst>
      <p:ext uri="{BB962C8B-B14F-4D97-AF65-F5344CB8AC3E}">
        <p14:creationId xmlns:p14="http://schemas.microsoft.com/office/powerpoint/2010/main" val="197782348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489</Words>
  <Application>Microsoft Office PowerPoint</Application>
  <PresentationFormat>عرض على الشاشة (3:4)‏</PresentationFormat>
  <Paragraphs>32</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نسق Office</vt:lpstr>
      <vt:lpstr>إنتـاج برنـامـج الفيتشـر الفرقة الثالثة شعبة إذاعة  الأحد 19 / 4 / 2020</vt:lpstr>
      <vt:lpstr> أولا : مفهوم برنامج الفيتشر </vt:lpstr>
      <vt:lpstr>عرض تقديمي في PowerPoint</vt:lpstr>
      <vt:lpstr>سمات برنامج الفيتشر </vt:lpstr>
      <vt:lpstr>خطوات إنتاج برنامج الفيتشر </vt:lpstr>
      <vt:lpstr>عناصر مضمون برنامج الفيتشر </vt:lpstr>
      <vt:lpstr>بناء برنامج الفيتشر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إنتـاج برنـامـج الفيتشـر الفرقة الثالثة شعبة إذاعة  الأحد 19 / 4 / 2020</dc:title>
  <dc:creator>Dr. Mohamed</dc:creator>
  <cp:lastModifiedBy>Dr. Mohamed</cp:lastModifiedBy>
  <cp:revision>3</cp:revision>
  <dcterms:created xsi:type="dcterms:W3CDTF">2020-03-25T22:09:53Z</dcterms:created>
  <dcterms:modified xsi:type="dcterms:W3CDTF">2020-03-25T22:24:15Z</dcterms:modified>
</cp:coreProperties>
</file>